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381" r:id="rId3"/>
    <p:sldId id="383" r:id="rId4"/>
    <p:sldId id="384" r:id="rId5"/>
    <p:sldId id="382" r:id="rId6"/>
    <p:sldId id="385" r:id="rId7"/>
    <p:sldId id="386" r:id="rId8"/>
    <p:sldId id="387" r:id="rId9"/>
    <p:sldId id="3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Peso (kg)</c:v>
                </c:pt>
              </c:strCache>
            </c:strRef>
          </c:tx>
          <c:spPr>
            <a:solidFill>
              <a:srgbClr val="2D3E2D">
                <a:alpha val="10000"/>
              </a:srgbClr>
            </a:solidFill>
            <a:ln w="38100">
              <a:solidFill>
                <a:srgbClr val="2D3E2D"/>
              </a:solidFill>
            </a:ln>
          </c:spPr>
          <c:cat>
            <c:strRef>
              <c:f>Sheet1!$A$2:$A$11</c:f>
              <c:strCache>
                <c:ptCount val="10"/>
                <c:pt idx="0">
                  <c:v>Inizio</c:v>
                </c:pt>
                <c:pt idx="1">
                  <c:v>0.25mg</c:v>
                </c:pt>
                <c:pt idx="2">
                  <c:v>0.5mg</c:v>
                </c:pt>
                <c:pt idx="3">
                  <c:v>1mg</c:v>
                </c:pt>
                <c:pt idx="4">
                  <c:v>1.7mg</c:v>
                </c:pt>
                <c:pt idx="5">
                  <c:v>2.4mg</c:v>
                </c:pt>
                <c:pt idx="6">
                  <c:v>Switch Mounjaro</c:v>
                </c:pt>
                <c:pt idx="7">
                  <c:v>2.5mg</c:v>
                </c:pt>
                <c:pt idx="8">
                  <c:v>5mg</c:v>
                </c:pt>
                <c:pt idx="9">
                  <c:v>10mg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103</c:v>
                </c:pt>
                <c:pt idx="1">
                  <c:v>102</c:v>
                </c:pt>
                <c:pt idx="2">
                  <c:v>101</c:v>
                </c:pt>
                <c:pt idx="3">
                  <c:v>100</c:v>
                </c:pt>
                <c:pt idx="4">
                  <c:v>99</c:v>
                </c:pt>
                <c:pt idx="5">
                  <c:v>97</c:v>
                </c:pt>
                <c:pt idx="6">
                  <c:v>97</c:v>
                </c:pt>
                <c:pt idx="7">
                  <c:v>96</c:v>
                </c:pt>
                <c:pt idx="8">
                  <c:v>95</c:v>
                </c:pt>
                <c:pt idx="9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F-468C-9AD0-819E96E8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159928"/>
        <c:axId val="-2100718248"/>
      </c:areaChart>
      <c:catAx>
        <c:axId val="-2101159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lang="it-IT" sz="1050">
                    <a:solidFill>
                      <a:srgbClr val="2D3E2D"/>
                    </a:solidFill>
                    <a:latin typeface="Georgia"/>
                  </a:rPr>
                  <a:t>Fase terapeutica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25">
                <a:solidFill>
                  <a:srgbClr val="5C5C5C"/>
                </a:solidFill>
                <a:latin typeface="Aptos"/>
              </a:defRPr>
            </a:pPr>
            <a:endParaRPr lang="it-IT"/>
          </a:p>
        </c:txPr>
        <c:crossAx val="-2100718248"/>
        <c:crosses val="autoZero"/>
        <c:auto val="1"/>
        <c:lblAlgn val="ctr"/>
        <c:lblOffset val="100"/>
        <c:noMultiLvlLbl val="0"/>
      </c:catAx>
      <c:valAx>
        <c:axId val="-2100718248"/>
        <c:scaling>
          <c:orientation val="minMax"/>
          <c:max val="105"/>
          <c:min val="90"/>
        </c:scaling>
        <c:delete val="0"/>
        <c:axPos val="l"/>
        <c:majorGridlines>
          <c:spPr>
            <a:ln w="12700">
              <a:solidFill>
                <a:srgbClr val="EEEEEE">
                  <a:alpha val="1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r>
                  <a:rPr lang="it-IT" sz="1050">
                    <a:solidFill>
                      <a:srgbClr val="2D3E2D"/>
                    </a:solidFill>
                    <a:latin typeface="Georgia"/>
                  </a:rPr>
                  <a:t>Peso corporeo (kg)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5C5C5C"/>
                </a:solidFill>
                <a:latin typeface="Aptos"/>
              </a:defRPr>
            </a:pPr>
            <a:endParaRPr lang="it-IT"/>
          </a:p>
        </c:txPr>
        <c:crossAx val="-21011599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3517546190831"/>
          <c:y val="1.8308860275744479E-2"/>
          <c:w val="0.8327117808081349"/>
          <c:h val="0.82111753996951109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Peso (kg)</c:v>
                </c:pt>
              </c:strCache>
            </c:strRef>
          </c:tx>
          <c:spPr>
            <a:solidFill>
              <a:srgbClr val="2D3E2D">
                <a:alpha val="10000"/>
              </a:srgbClr>
            </a:solidFill>
            <a:ln w="38100">
              <a:solidFill>
                <a:srgbClr val="2D3E2D"/>
              </a:solidFill>
            </a:ln>
          </c:spPr>
          <c:cat>
            <c:strRef>
              <c:f>Sheet1!$A$2:$A$7</c:f>
              <c:strCache>
                <c:ptCount val="6"/>
                <c:pt idx="0">
                  <c:v>Inizio</c:v>
                </c:pt>
                <c:pt idx="1">
                  <c:v>0.25mg</c:v>
                </c:pt>
                <c:pt idx="2">
                  <c:v>0.5mg</c:v>
                </c:pt>
                <c:pt idx="3">
                  <c:v>1mg</c:v>
                </c:pt>
                <c:pt idx="4">
                  <c:v>1.7mg</c:v>
                </c:pt>
                <c:pt idx="5">
                  <c:v>2.4mg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154</c:v>
                </c:pt>
                <c:pt idx="1">
                  <c:v>154</c:v>
                </c:pt>
                <c:pt idx="2">
                  <c:v>151</c:v>
                </c:pt>
                <c:pt idx="3">
                  <c:v>151</c:v>
                </c:pt>
                <c:pt idx="4">
                  <c:v>149</c:v>
                </c:pt>
                <c:pt idx="5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A-4666-929A-1D3ADA6C5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159928"/>
        <c:axId val="-2100718248"/>
      </c:areaChart>
      <c:catAx>
        <c:axId val="-2101159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r>
                  <a:rPr lang="it-IT" sz="1050">
                    <a:solidFill>
                      <a:srgbClr val="2D3E2D"/>
                    </a:solidFill>
                    <a:latin typeface="Georgia"/>
                  </a:rPr>
                  <a:t>Fase terapeutica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25">
                <a:solidFill>
                  <a:srgbClr val="5C5C5C"/>
                </a:solidFill>
                <a:latin typeface="Aptos"/>
              </a:defRPr>
            </a:pPr>
            <a:endParaRPr lang="it-IT"/>
          </a:p>
        </c:txPr>
        <c:crossAx val="-2100718248"/>
        <c:crosses val="autoZero"/>
        <c:auto val="1"/>
        <c:lblAlgn val="ctr"/>
        <c:lblOffset val="100"/>
        <c:noMultiLvlLbl val="0"/>
      </c:catAx>
      <c:valAx>
        <c:axId val="-2100718248"/>
        <c:scaling>
          <c:orientation val="minMax"/>
          <c:max val="165"/>
          <c:min val="140"/>
        </c:scaling>
        <c:delete val="0"/>
        <c:axPos val="l"/>
        <c:majorGridlines>
          <c:spPr>
            <a:ln w="12700">
              <a:solidFill>
                <a:srgbClr val="EEEEEE">
                  <a:alpha val="1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r>
                  <a:rPr lang="it-IT" sz="1050">
                    <a:solidFill>
                      <a:srgbClr val="2D3E2D"/>
                    </a:solidFill>
                    <a:latin typeface="Georgia"/>
                  </a:rPr>
                  <a:t>Peso corporeo (kg)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rgbClr val="5C5C5C"/>
                </a:solidFill>
                <a:latin typeface="Aptos"/>
              </a:defRPr>
            </a:pPr>
            <a:endParaRPr lang="it-IT"/>
          </a:p>
        </c:txPr>
        <c:crossAx val="-21011599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87F2B-C945-469D-8278-E6260993A3E4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38B49-D806-4DC4-AF4B-6EE330A7B07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96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6EA4-F7C7-68FF-FB33-BADDB9B34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13E7F-8006-5F19-0F27-48613DE7D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19CB-DB74-F14D-8379-93CDBD2C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E91E1-374F-73E0-528E-8AD7E304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B7ECD-8F6E-7FA9-06E2-5FB6B6EC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D976-F7C0-88B5-A421-0F4E881E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50C69-A52B-9D3A-F951-9B270CD07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D622-952F-09B7-620E-43B2BD7F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3A8F5-DBAA-E4A7-8C75-A5E48518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EE0F4-4433-BB4A-FF80-8A9F0DA6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E4472-C51A-8BE3-6AA2-086FB474A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A659D-BF2B-4A85-E00A-87C357969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5462-BD96-E1D4-9055-1BDB753C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8850-5F24-CFC7-F3E2-56BEF881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59CE7-16C5-095C-3100-1FEAC1DE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4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20/02/26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484C-B999-5B64-0B44-B633C2C1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937D-1EEB-13F1-B6A8-6C1FA7266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6B936-1ACD-F108-6EF9-C7CCCEA3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7CA0-A9F2-18C8-68F9-AE14D5AC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EE6B-2FD7-53F5-AF0F-1332292A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9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B240-62DC-72A3-6D04-AE793FD4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3EF73-8965-CEB5-220E-502D44833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A250-F8F7-3571-B60F-C6126F65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FAB7D-C4D0-EE89-2196-A322B525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577B-4B74-AD2E-D4D7-BFC38884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A85A-2FCB-70E6-2131-FB631360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3F2B-BA1C-DF56-8D7C-2CA182C74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8DECD-3CBD-2817-D590-787429EC7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612EA-52FE-FD7C-2FB9-FE883BD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E3CE3-911F-C1D2-DFBD-957E0B05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4E987-3583-96D0-DB1E-80BD501E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EDEE-D996-48B3-1164-E259857D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AD46-76C7-A305-5CC6-1F2421931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50E82-E260-26F3-30EB-09413644E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86436-A7A8-C962-F853-C0CEFE0F5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7F7FF-7C91-E993-F20A-B17DFC8D1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30A7-BD71-3D2A-6D05-2C684F3D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7C90B-D7D6-D491-C13C-91DC5D5B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573D3-9757-BDC7-52DC-BFDC8006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4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8ECF-E003-3306-CE17-F3062352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B5366-FF84-5FA7-B148-788062B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6B296-6309-1559-D045-E2BAE557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EFF02-8216-F306-1B21-A4E1FB20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6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A4F99-FDE1-2905-5460-246E7FEEC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007FC-E5A3-E59A-7C3F-6208F1E4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46C95-BF1D-766D-D62A-29725C31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4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1CA7-8146-E769-4718-64C8D249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0DB5-E61A-1E9E-8FE3-466C6487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402A4-A5DE-C2D7-D1CF-93FBB3B55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00BE3-9E0D-FF68-04C3-6AA2D5A5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61F8B-E565-EA67-C3C9-E2D866BE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3CDD6-CB3E-3096-A3A8-F51AA9A5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4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3DC4-7D76-0B0B-ECF4-6C6892BF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7B90A-C529-9445-46A9-3A2360E0A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1A4A6-621E-B624-6714-3FE9FAF1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BFD1-B326-C57A-E98C-28C551194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BF806-98B2-E4D4-755D-77A1896C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42C69-48B2-D9C1-697C-A866819B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4BBDF9-78B3-A653-7697-509734D7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13E99-CEAF-063F-507F-BD491F558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DBD53-89D0-E583-9E57-7A5F373B2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1C8E7-FDDA-4D3A-8850-F52AEE2D794D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19C5-3B7D-A4AC-38A7-08D773912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7909D-E59F-7636-9585-40855FF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B6CCC-FDDC-4E12-B760-C133D7567CA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535" y="3000068"/>
            <a:ext cx="6253317" cy="1279653"/>
          </a:xfrm>
        </p:spPr>
        <p:txBody>
          <a:bodyPr>
            <a:noAutofit/>
          </a:bodyPr>
          <a:lstStyle/>
          <a:p>
            <a:r>
              <a:rPr lang="it-IT" sz="3200" dirty="0" err="1"/>
              <a:t>Suboptimal</a:t>
            </a:r>
            <a:r>
              <a:rPr lang="it-IT" sz="3200" dirty="0"/>
              <a:t> </a:t>
            </a:r>
            <a:r>
              <a:rPr lang="it-IT" sz="3200" dirty="0" err="1"/>
              <a:t>response</a:t>
            </a:r>
            <a:r>
              <a:rPr lang="it-IT" sz="3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7C369-D2F9-8C30-35B1-6E2847A3C749}"/>
              </a:ext>
            </a:extLst>
          </p:cNvPr>
          <p:cNvSpPr txBox="1"/>
          <p:nvPr/>
        </p:nvSpPr>
        <p:spPr>
          <a:xfrm>
            <a:off x="5771535" y="5128643"/>
            <a:ext cx="502124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Giovanna Berardi M.D. PhD.</a:t>
            </a:r>
          </a:p>
          <a:p>
            <a:endParaRPr lang="it-IT" sz="1400" b="1" dirty="0"/>
          </a:p>
          <a:p>
            <a:r>
              <a:rPr lang="it-IT" sz="1200" i="1" dirty="0"/>
              <a:t>Ricercatore Universitario – Università degli Studi di Napoli Federico II</a:t>
            </a:r>
          </a:p>
          <a:p>
            <a:endParaRPr lang="it-IT" sz="1600" b="1" dirty="0"/>
          </a:p>
          <a:p>
            <a:r>
              <a:rPr lang="it-IT" sz="1200" i="1" dirty="0"/>
              <a:t>Dirigente Medico  - </a:t>
            </a:r>
            <a:r>
              <a:rPr lang="it-IT" sz="1200" b="1" dirty="0"/>
              <a:t>AOU Federico II </a:t>
            </a:r>
            <a:r>
              <a:rPr lang="it-IT" sz="1200" dirty="0"/>
              <a:t>- UOC Chirurgia Generale Oncologica e Mininvasiva - Direttore Prof. Vincenzo Pilone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47A3F-3845-E079-971A-29862FFD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16" y="792432"/>
            <a:ext cx="1642799" cy="164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5CC89F-F7E7-A7DA-954F-272643C7C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08" y="1310318"/>
            <a:ext cx="2364828" cy="840828"/>
          </a:xfrm>
          <a:prstGeom prst="rect">
            <a:avLst/>
          </a:prstGeom>
        </p:spPr>
      </p:pic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63C589BE-9AF1-D6CC-7802-82ADB36F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05" t="13746" r="36689" b="22750"/>
          <a:stretch>
            <a:fillRect/>
          </a:stretch>
        </p:blipFill>
        <p:spPr>
          <a:xfrm>
            <a:off x="-77949" y="0"/>
            <a:ext cx="535735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E5B17-8F79-DC11-EC89-0788B362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237" y="1275251"/>
            <a:ext cx="6919526" cy="46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BBED0-B596-A1E1-1762-F407EFDCB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CDAFAD-80EA-6691-D789-1A17E9F85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A76D4-FD35-9974-B173-643F1BD69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DBD60-1DD3-7CAB-7C78-6D82AE607CBA}"/>
              </a:ext>
            </a:extLst>
          </p:cNvPr>
          <p:cNvSpPr txBox="1"/>
          <p:nvPr/>
        </p:nvSpPr>
        <p:spPr>
          <a:xfrm>
            <a:off x="3874515" y="1185222"/>
            <a:ext cx="4721830" cy="4070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45" b="0" i="0" dirty="0">
                <a:solidFill>
                  <a:srgbClr val="2D3E2D"/>
                </a:solidFill>
                <a:latin typeface="Lora"/>
              </a:rPr>
              <a:t>Caso 1: Donna 41 Anni, BMI 38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98933-5809-BAD5-959F-9FC6561E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97" y="2391948"/>
            <a:ext cx="5045421" cy="1543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53022D-CA70-0011-5FD3-814ABFB5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30" y="2207359"/>
            <a:ext cx="5387339" cy="211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FCD01-F008-EA27-4A9C-36AA80CD5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956" y="4960105"/>
            <a:ext cx="2759981" cy="10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1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20A16-68B1-2E58-61A6-558C33B85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801D59-0840-801F-16D1-AE06F586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E9560F-CD07-A4E1-FB12-28857825D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822E4918-A300-23F0-EF6E-BB2E5E453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665" y="2232617"/>
            <a:ext cx="5524361" cy="617025"/>
          </a:xfrm>
          <a:prstGeom prst="rect">
            <a:avLst/>
          </a:prstGeom>
        </p:spPr>
      </p:pic>
      <p:pic>
        <p:nvPicPr>
          <p:cNvPr id="7" name="Picture 6" descr="image.png">
            <a:extLst>
              <a:ext uri="{FF2B5EF4-FFF2-40B4-BE49-F238E27FC236}">
                <a16:creationId xmlns:a16="http://schemas.microsoft.com/office/drawing/2014/main" id="{512B42E6-6ADD-24CE-D8F8-39DF3116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665" y="3078238"/>
            <a:ext cx="76198" cy="76198"/>
          </a:xfrm>
          <a:prstGeom prst="rect">
            <a:avLst/>
          </a:prstGeom>
        </p:spPr>
      </p:pic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063CBF5B-1E94-A8F9-8B4E-2F36A5070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665" y="3702854"/>
            <a:ext cx="76198" cy="76198"/>
          </a:xfrm>
          <a:prstGeom prst="rect">
            <a:avLst/>
          </a:prstGeom>
        </p:spPr>
      </p:pic>
      <p:pic>
        <p:nvPicPr>
          <p:cNvPr id="10" name="Picture 9" descr="image.png">
            <a:extLst>
              <a:ext uri="{FF2B5EF4-FFF2-40B4-BE49-F238E27FC236}">
                <a16:creationId xmlns:a16="http://schemas.microsoft.com/office/drawing/2014/main" id="{92DD7281-3156-CE4F-D0B5-6B0DC2B7A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665" y="4327470"/>
            <a:ext cx="76198" cy="76198"/>
          </a:xfrm>
          <a:prstGeom prst="rect">
            <a:avLst/>
          </a:prstGeom>
        </p:spPr>
      </p:pic>
      <p:pic>
        <p:nvPicPr>
          <p:cNvPr id="12" name="Picture 11" descr="image.png">
            <a:extLst>
              <a:ext uri="{FF2B5EF4-FFF2-40B4-BE49-F238E27FC236}">
                <a16:creationId xmlns:a16="http://schemas.microsoft.com/office/drawing/2014/main" id="{64BD0068-E24D-1E0D-770D-520348F39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665" y="4952086"/>
            <a:ext cx="76198" cy="761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0AA57A-5430-331B-7CF5-052FA83A4497}"/>
              </a:ext>
            </a:extLst>
          </p:cNvPr>
          <p:cNvSpPr txBox="1"/>
          <p:nvPr/>
        </p:nvSpPr>
        <p:spPr>
          <a:xfrm>
            <a:off x="2511448" y="871215"/>
            <a:ext cx="8366461" cy="4381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645" b="0" i="0" dirty="0" err="1">
                <a:solidFill>
                  <a:srgbClr val="2D3E2D"/>
                </a:solidFill>
                <a:latin typeface="Lora"/>
              </a:rPr>
              <a:t>Evoluzione</a:t>
            </a:r>
            <a:r>
              <a:rPr sz="2645" b="0" i="0" dirty="0">
                <a:solidFill>
                  <a:srgbClr val="2D3E2D"/>
                </a:solidFill>
                <a:latin typeface="Lora"/>
              </a:rPr>
              <a:t> </a:t>
            </a:r>
            <a:r>
              <a:rPr sz="2645" b="0" i="0" dirty="0" err="1">
                <a:solidFill>
                  <a:srgbClr val="2D3E2D"/>
                </a:solidFill>
                <a:latin typeface="Lora"/>
              </a:rPr>
              <a:t>Terapeutica</a:t>
            </a:r>
            <a:r>
              <a:rPr sz="2645" b="0" i="0" dirty="0">
                <a:solidFill>
                  <a:srgbClr val="2D3E2D"/>
                </a:solidFill>
                <a:latin typeface="Lora"/>
              </a:rPr>
              <a:t>: da </a:t>
            </a:r>
            <a:r>
              <a:rPr sz="2645" b="0" i="0" dirty="0" err="1">
                <a:solidFill>
                  <a:srgbClr val="2D3E2D"/>
                </a:solidFill>
                <a:latin typeface="Lora"/>
              </a:rPr>
              <a:t>Wegovy</a:t>
            </a:r>
            <a:r>
              <a:rPr sz="2645" b="0" i="0" dirty="0">
                <a:solidFill>
                  <a:srgbClr val="2D3E2D"/>
                </a:solidFill>
                <a:latin typeface="Lora"/>
              </a:rPr>
              <a:t> a </a:t>
            </a:r>
            <a:r>
              <a:rPr sz="2645" b="0" i="0" dirty="0" err="1">
                <a:solidFill>
                  <a:srgbClr val="2D3E2D"/>
                </a:solidFill>
                <a:latin typeface="Lora"/>
              </a:rPr>
              <a:t>Mounjaro</a:t>
            </a:r>
            <a:endParaRPr sz="2645" b="0" i="0" dirty="0">
              <a:solidFill>
                <a:srgbClr val="2D3E2D"/>
              </a:solidFill>
              <a:latin typeface="Lor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A2CD6-B34B-EFE5-7F8B-429924392DFE}"/>
              </a:ext>
            </a:extLst>
          </p:cNvPr>
          <p:cNvSpPr txBox="1"/>
          <p:nvPr/>
        </p:nvSpPr>
        <p:spPr>
          <a:xfrm>
            <a:off x="6324750" y="3021089"/>
            <a:ext cx="5051397" cy="4540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1" b="0" i="0" dirty="0" err="1">
                <a:latin typeface="Aptos"/>
              </a:rPr>
              <a:t>Wegovy</a:t>
            </a:r>
            <a:r>
              <a:rPr sz="1151" b="0" i="0" dirty="0">
                <a:latin typeface="Aptos"/>
              </a:rPr>
              <a:t> con </a:t>
            </a:r>
            <a:r>
              <a:rPr sz="1151" b="0" i="0" dirty="0" err="1">
                <a:latin typeface="Aptos"/>
              </a:rPr>
              <a:t>titolazione</a:t>
            </a:r>
            <a:r>
              <a:rPr sz="1151" b="0" i="0" dirty="0">
                <a:latin typeface="Aptos"/>
              </a:rPr>
              <a:t> completa </a:t>
            </a:r>
            <a:r>
              <a:rPr sz="1151" b="0" i="0" dirty="0" err="1">
                <a:latin typeface="Aptos"/>
              </a:rPr>
              <a:t>fino</a:t>
            </a:r>
            <a:r>
              <a:rPr sz="1151" b="0" i="0" dirty="0">
                <a:latin typeface="Aptos"/>
              </a:rPr>
              <a:t> a 2.4mg ha </a:t>
            </a:r>
            <a:r>
              <a:rPr sz="1151" b="0" i="0" dirty="0" err="1">
                <a:latin typeface="Aptos"/>
              </a:rPr>
              <a:t>prodotto</a:t>
            </a:r>
            <a:r>
              <a:rPr sz="1151" b="0" i="0" dirty="0">
                <a:latin typeface="Aptos"/>
              </a:rPr>
              <a:t> solo</a:t>
            </a:r>
            <a:r>
              <a:rPr dirty="0"/>
              <a:t> </a:t>
            </a:r>
            <a:r>
              <a:rPr sz="1151" b="0" i="0" dirty="0">
                <a:latin typeface="Aptos"/>
              </a:rPr>
              <a:t>6 kg di </a:t>
            </a:r>
            <a:r>
              <a:rPr sz="1151" b="0" i="0" dirty="0" err="1">
                <a:latin typeface="Aptos"/>
              </a:rPr>
              <a:t>perdita</a:t>
            </a:r>
            <a:r>
              <a:rPr dirty="0"/>
              <a:t> </a:t>
            </a:r>
            <a:r>
              <a:rPr sz="1151" b="0" i="0" dirty="0">
                <a:latin typeface="Aptos"/>
              </a:rPr>
              <a:t>(5.8% peso </a:t>
            </a:r>
            <a:r>
              <a:rPr sz="1151" b="0" i="0" dirty="0" err="1">
                <a:latin typeface="Aptos"/>
              </a:rPr>
              <a:t>iniziale</a:t>
            </a:r>
            <a:r>
              <a:rPr sz="1151" b="0" i="0" dirty="0">
                <a:latin typeface="Aptos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56B74-7147-AAB6-B691-FDAAF140C791}"/>
              </a:ext>
            </a:extLst>
          </p:cNvPr>
          <p:cNvSpPr txBox="1"/>
          <p:nvPr/>
        </p:nvSpPr>
        <p:spPr>
          <a:xfrm>
            <a:off x="6324750" y="3645705"/>
            <a:ext cx="5223885" cy="4540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1" b="0" i="0" dirty="0">
                <a:latin typeface="Aptos"/>
              </a:rPr>
              <a:t>Switch a </a:t>
            </a:r>
            <a:r>
              <a:rPr sz="1151" b="0" i="0" dirty="0" err="1">
                <a:latin typeface="Aptos"/>
              </a:rPr>
              <a:t>Mounjaro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fino</a:t>
            </a:r>
            <a:r>
              <a:rPr sz="1151" b="0" i="0" dirty="0">
                <a:latin typeface="Aptos"/>
              </a:rPr>
              <a:t> a 10mg ha </a:t>
            </a:r>
            <a:r>
              <a:rPr sz="1151" b="0" i="0" dirty="0" err="1">
                <a:latin typeface="Aptos"/>
              </a:rPr>
              <a:t>aggiunto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ulteriori</a:t>
            </a:r>
            <a:r>
              <a:rPr dirty="0"/>
              <a:t> </a:t>
            </a:r>
            <a:r>
              <a:rPr sz="1151" b="0" i="0" dirty="0">
                <a:latin typeface="Aptos"/>
              </a:rPr>
              <a:t>4 kg</a:t>
            </a:r>
            <a:r>
              <a:rPr dirty="0"/>
              <a:t> </a:t>
            </a:r>
            <a:r>
              <a:rPr sz="1151" b="0" i="0" dirty="0">
                <a:latin typeface="Aptos"/>
              </a:rPr>
              <a:t>ma </a:t>
            </a:r>
            <a:r>
              <a:rPr sz="1151" b="0" i="0" dirty="0" err="1">
                <a:latin typeface="Aptos"/>
              </a:rPr>
              <a:t>paziente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interrompe</a:t>
            </a:r>
            <a:r>
              <a:rPr sz="1151" b="0" i="0" dirty="0">
                <a:latin typeface="Aptos"/>
              </a:rPr>
              <a:t> per </a:t>
            </a:r>
            <a:r>
              <a:rPr sz="1151" b="0" i="0" dirty="0" err="1">
                <a:latin typeface="Aptos"/>
              </a:rPr>
              <a:t>insoddisfazione</a:t>
            </a:r>
            <a:endParaRPr sz="1151" b="0" i="0" dirty="0">
              <a:latin typeface="Apto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3506D4-0E09-3FC9-1B1E-F7476688AF51}"/>
              </a:ext>
            </a:extLst>
          </p:cNvPr>
          <p:cNvSpPr txBox="1"/>
          <p:nvPr/>
        </p:nvSpPr>
        <p:spPr>
          <a:xfrm>
            <a:off x="6324750" y="4270321"/>
            <a:ext cx="5222992" cy="4467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1" b="0" i="0" dirty="0" err="1">
                <a:latin typeface="Aptos"/>
              </a:rPr>
              <a:t>Risultato</a:t>
            </a:r>
            <a:r>
              <a:rPr sz="1151" b="0" i="0" dirty="0">
                <a:latin typeface="Aptos"/>
              </a:rPr>
              <a:t> finale</a:t>
            </a:r>
            <a:r>
              <a:rPr dirty="0"/>
              <a:t> </a:t>
            </a:r>
            <a:r>
              <a:rPr sz="1151" b="0" i="0" dirty="0">
                <a:latin typeface="Aptos"/>
              </a:rPr>
              <a:t>9.7%</a:t>
            </a:r>
            <a:r>
              <a:rPr dirty="0"/>
              <a:t> </a:t>
            </a:r>
            <a:r>
              <a:rPr sz="1103" b="0" i="0" dirty="0">
                <a:latin typeface="Microsoft YaHei"/>
              </a:rPr>
              <a:t>è </a:t>
            </a:r>
            <a:r>
              <a:rPr sz="1103" b="0" i="0" dirty="0" err="1">
                <a:latin typeface="Microsoft YaHei"/>
              </a:rPr>
              <a:t>significativamente</a:t>
            </a:r>
            <a:r>
              <a:rPr sz="1103" b="0" i="0" dirty="0">
                <a:latin typeface="Microsoft YaHei"/>
              </a:rPr>
              <a:t> </a:t>
            </a:r>
            <a:r>
              <a:rPr sz="1103" b="0" i="0" dirty="0" err="1">
                <a:latin typeface="Microsoft YaHei"/>
              </a:rPr>
              <a:t>inferiore</a:t>
            </a:r>
            <a:r>
              <a:rPr sz="1103" b="0" i="0" dirty="0">
                <a:latin typeface="Microsoft YaHei"/>
              </a:rPr>
              <a:t> </a:t>
            </a:r>
            <a:r>
              <a:rPr sz="1103" b="0" i="0" dirty="0" err="1">
                <a:latin typeface="Microsoft YaHei"/>
              </a:rPr>
              <a:t>all'atteso</a:t>
            </a:r>
            <a:r>
              <a:rPr sz="1103" b="0" i="0" dirty="0">
                <a:latin typeface="Microsoft YaHei"/>
              </a:rPr>
              <a:t> 15-20% </a:t>
            </a:r>
            <a:r>
              <a:rPr sz="1103" b="0" i="0" dirty="0" err="1">
                <a:latin typeface="Microsoft YaHei"/>
              </a:rPr>
              <a:t>nonostante</a:t>
            </a:r>
            <a:r>
              <a:rPr sz="1103" b="0" i="0" dirty="0">
                <a:latin typeface="Microsoft YaHei"/>
              </a:rPr>
              <a:t> escalation completa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1BE21-FD6F-FD1B-9377-AD2A0AEE463B}"/>
              </a:ext>
            </a:extLst>
          </p:cNvPr>
          <p:cNvSpPr txBox="1"/>
          <p:nvPr/>
        </p:nvSpPr>
        <p:spPr>
          <a:xfrm>
            <a:off x="6324750" y="4894937"/>
            <a:ext cx="5292642" cy="4540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51" b="0" i="0" dirty="0" err="1">
                <a:latin typeface="Aptos"/>
              </a:rPr>
              <a:t>Persistenza</a:t>
            </a:r>
            <a:r>
              <a:rPr sz="1151" b="0" i="0" dirty="0">
                <a:latin typeface="Aptos"/>
              </a:rPr>
              <a:t> di</a:t>
            </a:r>
            <a:r>
              <a:rPr dirty="0"/>
              <a:t> </a:t>
            </a:r>
            <a:r>
              <a:rPr sz="1151" b="0" i="0" dirty="0" err="1">
                <a:latin typeface="Aptos"/>
              </a:rPr>
              <a:t>attacchi</a:t>
            </a:r>
            <a:r>
              <a:rPr sz="1151" b="0" i="0" dirty="0">
                <a:latin typeface="Aptos"/>
              </a:rPr>
              <a:t> di fame</a:t>
            </a:r>
            <a:r>
              <a:rPr dirty="0"/>
              <a:t> </a:t>
            </a:r>
            <a:r>
              <a:rPr sz="1151" b="0" i="0" dirty="0" err="1">
                <a:latin typeface="Aptos"/>
              </a:rPr>
              <a:t>suggerisce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resistenza</a:t>
            </a:r>
            <a:r>
              <a:rPr sz="1151" b="0" i="0" dirty="0">
                <a:latin typeface="Aptos"/>
              </a:rPr>
              <a:t> al </a:t>
            </a:r>
            <a:r>
              <a:rPr sz="1151" b="0" i="0" dirty="0" err="1">
                <a:latin typeface="Aptos"/>
              </a:rPr>
              <a:t>meccanismo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d'azione</a:t>
            </a:r>
            <a:r>
              <a:rPr sz="1151" b="0" i="0" dirty="0">
                <a:latin typeface="Aptos"/>
              </a:rPr>
              <a:t> </a:t>
            </a:r>
            <a:r>
              <a:rPr sz="1151" b="0" i="0" dirty="0" err="1">
                <a:latin typeface="Aptos"/>
              </a:rPr>
              <a:t>dei</a:t>
            </a:r>
            <a:r>
              <a:rPr sz="1151" b="0" i="0" dirty="0">
                <a:latin typeface="Aptos"/>
              </a:rPr>
              <a:t> GLP-1 </a:t>
            </a:r>
            <a:r>
              <a:rPr sz="1151" b="0" i="0" dirty="0" err="1">
                <a:latin typeface="Aptos"/>
              </a:rPr>
              <a:t>agonisti</a:t>
            </a:r>
            <a:endParaRPr sz="1151" b="0" i="0" dirty="0">
              <a:latin typeface="Apto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5FD5BC6-1EEE-9140-CC9A-C6B640D1C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046413"/>
              </p:ext>
            </p:extLst>
          </p:nvPr>
        </p:nvGraphicFramePr>
        <p:xfrm>
          <a:off x="380990" y="1724427"/>
          <a:ext cx="5486262" cy="380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251C1B6-E923-6C26-0E6F-2D60AC7750DB}"/>
              </a:ext>
            </a:extLst>
          </p:cNvPr>
          <p:cNvSpPr txBox="1"/>
          <p:nvPr/>
        </p:nvSpPr>
        <p:spPr>
          <a:xfrm>
            <a:off x="6279061" y="2364029"/>
            <a:ext cx="3635928" cy="3428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057" b="0" i="0" dirty="0">
                <a:solidFill>
                  <a:srgbClr val="2D3E2D"/>
                </a:solidFill>
                <a:latin typeface="Lora"/>
              </a:rPr>
              <a:t>Perdita </a:t>
            </a:r>
            <a:r>
              <a:rPr sz="2057" b="0" i="0" dirty="0" err="1">
                <a:solidFill>
                  <a:srgbClr val="2D3E2D"/>
                </a:solidFill>
                <a:latin typeface="Lora"/>
              </a:rPr>
              <a:t>totale</a:t>
            </a:r>
            <a:r>
              <a:rPr sz="2057" b="0" i="0" dirty="0">
                <a:solidFill>
                  <a:srgbClr val="2D3E2D"/>
                </a:solidFill>
                <a:latin typeface="Lora"/>
              </a:rPr>
              <a:t>: 10 kg (9.7%)</a:t>
            </a:r>
          </a:p>
        </p:txBody>
      </p:sp>
    </p:spTree>
    <p:extLst>
      <p:ext uri="{BB962C8B-B14F-4D97-AF65-F5344CB8AC3E}">
        <p14:creationId xmlns:p14="http://schemas.microsoft.com/office/powerpoint/2010/main" val="323197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65A73-13D1-90E3-663B-C66342C3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0045A6-4633-8147-643F-6CFCE953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AEBBD-4E79-3727-9FDF-E959AC82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08B1EF-2AE7-AAE9-DB4D-6794CE7D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33" y="1017678"/>
            <a:ext cx="6651312" cy="1268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363F73B-00E0-6BAF-99DD-E627053DE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53" y="2469001"/>
            <a:ext cx="3725694" cy="37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6CFF8A-3908-2E52-6514-607C06A3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A28F89-B466-A0D5-F9AA-F111CD480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9171F3-28D2-DBCD-BDA0-2F2F3AA47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FF3A1-0DC3-181F-33FE-A495468D0909}"/>
              </a:ext>
            </a:extLst>
          </p:cNvPr>
          <p:cNvSpPr txBox="1"/>
          <p:nvPr/>
        </p:nvSpPr>
        <p:spPr>
          <a:xfrm>
            <a:off x="3563530" y="929877"/>
            <a:ext cx="5064940" cy="3797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sz="2468" b="0" i="0" dirty="0">
                <a:latin typeface="Lora"/>
              </a:rPr>
              <a:t>Caso 2: Donna 42 Anni, BMI 53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0F618-9D96-8090-AB2D-6BB94692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5" y="2287090"/>
            <a:ext cx="4401018" cy="3041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1BBBD-73D0-C8F0-2E12-06DF11ACF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485" y="2181872"/>
            <a:ext cx="3546089" cy="336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A60E4-0607-EA66-4B8C-D822B0FF0621}"/>
              </a:ext>
            </a:extLst>
          </p:cNvPr>
          <p:cNvSpPr txBox="1"/>
          <p:nvPr/>
        </p:nvSpPr>
        <p:spPr>
          <a:xfrm>
            <a:off x="3283729" y="5773247"/>
            <a:ext cx="6052539" cy="3797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2468" dirty="0">
                <a:latin typeface="Lora"/>
              </a:rPr>
              <a:t>Terapia farmacologica preoperatoria</a:t>
            </a:r>
            <a:endParaRPr sz="2468" b="0" dirty="0"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5273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EF8A7-C148-E726-0C72-E46BB8513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38A1AD-10DD-BBC0-492F-C7AD0D9DF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935FF-47F6-0583-51E8-1ECB8ECC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18735-6282-B4E1-03A3-916C98E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463" t="30506" r="5508" b="25035"/>
          <a:stretch>
            <a:fillRect/>
          </a:stretch>
        </p:blipFill>
        <p:spPr>
          <a:xfrm>
            <a:off x="1419102" y="2296831"/>
            <a:ext cx="3082357" cy="208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6BAB03-C836-FB69-DEA7-64A16FC79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55571"/>
              </p:ext>
            </p:extLst>
          </p:nvPr>
        </p:nvGraphicFramePr>
        <p:xfrm>
          <a:off x="5443549" y="1524048"/>
          <a:ext cx="5486262" cy="380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8662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0E5C24-B68E-0225-7E30-B58606A94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3D6F64-C96E-115C-0A93-43674AA0F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EACB1-EEFB-A29B-9C2D-9DAE70283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4CE1293-79EA-E964-B545-4F28D753F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1535" y="3000068"/>
            <a:ext cx="6253317" cy="1279653"/>
          </a:xfrm>
        </p:spPr>
        <p:txBody>
          <a:bodyPr>
            <a:noAutofit/>
          </a:bodyPr>
          <a:lstStyle/>
          <a:p>
            <a:r>
              <a:rPr lang="it-IT" sz="4800" dirty="0"/>
              <a:t>Grazie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751FB4-661A-4E8C-F680-77015539068B}"/>
              </a:ext>
            </a:extLst>
          </p:cNvPr>
          <p:cNvSpPr txBox="1"/>
          <p:nvPr/>
        </p:nvSpPr>
        <p:spPr>
          <a:xfrm>
            <a:off x="5771535" y="5128643"/>
            <a:ext cx="502124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Antonio Vitiello M.D. PhD.</a:t>
            </a:r>
          </a:p>
          <a:p>
            <a:endParaRPr lang="it-IT" sz="1400" b="1" dirty="0"/>
          </a:p>
          <a:p>
            <a:r>
              <a:rPr lang="it-IT" sz="1200" i="1" dirty="0"/>
              <a:t>Ricercatore Universitario – Università degli Studi di Napoli Federico II</a:t>
            </a:r>
          </a:p>
          <a:p>
            <a:endParaRPr lang="it-IT" sz="1600" b="1" dirty="0"/>
          </a:p>
          <a:p>
            <a:r>
              <a:rPr lang="it-IT" sz="1200" i="1" dirty="0"/>
              <a:t>Dirigente Medico  - </a:t>
            </a:r>
            <a:r>
              <a:rPr lang="it-IT" sz="1200" b="1" dirty="0"/>
              <a:t>AOU Federico II </a:t>
            </a:r>
            <a:r>
              <a:rPr lang="it-IT" sz="1200" dirty="0"/>
              <a:t>- UOC Chirurgia Generale Oncologica e Mininvasiva - Direttore Prof. Vincenzo Pilone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62602-19BD-669B-83DA-6EB5EF65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16" y="792432"/>
            <a:ext cx="1642799" cy="164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AB84F-4808-4516-E99A-00CCE02E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08" y="1310318"/>
            <a:ext cx="2364828" cy="840828"/>
          </a:xfrm>
          <a:prstGeom prst="rect">
            <a:avLst/>
          </a:prstGeom>
        </p:spPr>
      </p:pic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840176FB-3CC6-B50D-EB6D-54D1BF09F0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405" t="13746" r="36689" b="22750"/>
          <a:stretch>
            <a:fillRect/>
          </a:stretch>
        </p:blipFill>
        <p:spPr>
          <a:xfrm>
            <a:off x="-77949" y="0"/>
            <a:ext cx="535735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48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198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Office Theme</vt:lpstr>
      <vt:lpstr>Suboptimal response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Suboptimal response </dc:title>
  <dc:creator>Antonio Vitiello</dc:creator>
  <cp:lastModifiedBy>Antonio Vitiello</cp:lastModifiedBy>
  <cp:revision>10</cp:revision>
  <dcterms:created xsi:type="dcterms:W3CDTF">2025-06-11T13:39:44Z</dcterms:created>
  <dcterms:modified xsi:type="dcterms:W3CDTF">2026-02-20T08:23:45Z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2026-02-15T09:36:41Z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7fc67294-5753-4e7f-8b56-f54a488bfe0f</vt:lpwstr>
  </property>
  <property fmtid="{D5CDD505-2E9C-101B-9397-08002B2CF9AE}" pid="8" name="MSIP_Label_2ad0b24d-6422-44b0-b3de-abb3a9e8c81a_ContentBits">
    <vt:lpwstr>0</vt:lpwstr>
  </property>
  <property fmtid="{D5CDD505-2E9C-101B-9397-08002B2CF9AE}" pid="9" name="MSIP_Label_2ad0b24d-6422-44b0-b3de-abb3a9e8c81a_Tag">
    <vt:lpwstr>10, 3, 0, 1</vt:lpwstr>
  </property>
</Properties>
</file>